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9" r:id="rId2"/>
    <p:sldId id="392" r:id="rId3"/>
    <p:sldId id="413" r:id="rId4"/>
    <p:sldId id="422" r:id="rId5"/>
    <p:sldId id="414" r:id="rId6"/>
    <p:sldId id="420" r:id="rId7"/>
    <p:sldId id="421" r:id="rId8"/>
    <p:sldId id="419" r:id="rId9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F"/>
    <a:srgbClr val="FDFCFB"/>
    <a:srgbClr val="F9F8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8" autoAdjust="0"/>
  </p:normalViewPr>
  <p:slideViewPr>
    <p:cSldViewPr snapToGrid="0" snapToObjects="1">
      <p:cViewPr varScale="1">
        <p:scale>
          <a:sx n="81" d="100"/>
          <a:sy n="8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Open San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Open Sans" pitchFamily="34" charset="0"/>
              </a:defRPr>
            </a:lvl1pPr>
          </a:lstStyle>
          <a:p>
            <a:fld id="{91AD2B49-BF6D-4951-9A86-ADBACF0E23DD}" type="datetimeFigureOut">
              <a:rPr lang="en-CA" altLang="en-US"/>
              <a:pPr/>
              <a:t>25/09/2017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Open San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Open Sans" pitchFamily="34" charset="0"/>
              </a:defRPr>
            </a:lvl1pPr>
          </a:lstStyle>
          <a:p>
            <a:fld id="{4FB5ED78-7170-421D-835D-AE3114AD5BC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14307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ED78-7170-421D-835D-AE3114AD5BC6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xmlns="" val="223567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94200"/>
            <a:ext cx="9144000" cy="24638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/>
            </a:endParaRPr>
          </a:p>
        </p:txBody>
      </p:sp>
      <p:pic>
        <p:nvPicPr>
          <p:cNvPr id="6" name="Picture 6" descr="UA-primary_tagline_RE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013" y="5754688"/>
            <a:ext cx="23717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651" y="4688418"/>
            <a:ext cx="8151813" cy="845703"/>
          </a:xfr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CartoGothic Std Bold"/>
                <a:cs typeface="CartoGothic Std Bold"/>
              </a:defRPr>
            </a:lvl1pPr>
            <a:lvl2pPr marL="457200" indent="0">
              <a:buNone/>
              <a:defRPr b="0" i="0">
                <a:solidFill>
                  <a:srgbClr val="FFFFFF"/>
                </a:solidFill>
                <a:latin typeface="CartoGothic Std Bold"/>
                <a:cs typeface="CartoGothic Std Bold"/>
              </a:defRPr>
            </a:lvl2pPr>
            <a:lvl3pPr marL="914400" indent="0">
              <a:buNone/>
              <a:defRPr b="0" i="0">
                <a:solidFill>
                  <a:srgbClr val="FFFFFF"/>
                </a:solidFill>
                <a:latin typeface="CartoGothic Std Bold"/>
                <a:cs typeface="CartoGothic Std Bold"/>
              </a:defRPr>
            </a:lvl3pPr>
            <a:lvl4pPr marL="1371600" indent="0">
              <a:buNone/>
              <a:defRPr b="0" i="0">
                <a:solidFill>
                  <a:srgbClr val="FFFFFF"/>
                </a:solidFill>
                <a:latin typeface="CartoGothic Std Bold"/>
                <a:cs typeface="CartoGothic Std Bold"/>
              </a:defRPr>
            </a:lvl4pPr>
            <a:lvl5pPr marL="1828800" indent="0">
              <a:buNone/>
              <a:defRPr b="0" i="0">
                <a:solidFill>
                  <a:srgbClr val="FFFFFF"/>
                </a:solidFill>
                <a:latin typeface="CartoGothic Std Bold"/>
                <a:cs typeface="CartoGothic St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394200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77660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2900" y="6478588"/>
            <a:ext cx="26971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CA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#localsknow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70638"/>
            <a:ext cx="9144000" cy="48736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/>
            </a:endParaRPr>
          </a:p>
        </p:txBody>
      </p:sp>
      <p:pic>
        <p:nvPicPr>
          <p:cNvPr id="7" name="Picture 9" descr="UA-primary_no-tag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" y="6411913"/>
            <a:ext cx="1349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71072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b="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60" y="404589"/>
            <a:ext cx="7719738" cy="769441"/>
          </a:xfrm>
        </p:spPr>
        <p:txBody>
          <a:bodyPr>
            <a:spAutoFit/>
          </a:bodyPr>
          <a:lstStyle>
            <a:lvl1pPr>
              <a:defRPr sz="44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11259" y="6411645"/>
            <a:ext cx="5957887" cy="4463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91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with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-primary_no-tag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" y="6411913"/>
            <a:ext cx="1349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71072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b="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11259" y="6411645"/>
            <a:ext cx="5957887" cy="4463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187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+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9093" cy="4525963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chemeClr val="accent1"/>
              </a:buClr>
              <a:defRPr sz="2200"/>
            </a:lvl1pPr>
            <a:lvl2pPr marL="630238" indent="-285750">
              <a:lnSpc>
                <a:spcPct val="120000"/>
              </a:lnSpc>
              <a:buClr>
                <a:schemeClr val="accent1"/>
              </a:buClr>
              <a:buFont typeface="Arial"/>
              <a:buChar char="•"/>
              <a:defRPr sz="1800"/>
            </a:lvl2pPr>
            <a:lvl3pPr marL="914400" indent="-228600">
              <a:lnSpc>
                <a:spcPct val="120000"/>
              </a:lnSpc>
              <a:buClr>
                <a:schemeClr val="accent1"/>
              </a:buCl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71394" y="1600200"/>
            <a:ext cx="2415405" cy="215966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71394" y="3966502"/>
            <a:ext cx="2415405" cy="215966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88715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9093" cy="4525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None/>
              <a:defRPr sz="2200" baseline="0"/>
            </a:lvl1pPr>
            <a:lvl2pPr marL="630238" indent="-285750">
              <a:buClr>
                <a:schemeClr val="accent1"/>
              </a:buClr>
              <a:buFont typeface="Arial"/>
              <a:buChar char="•"/>
              <a:defRPr sz="1800"/>
            </a:lvl2pPr>
            <a:lvl3pPr marL="914400" indent="-228600">
              <a:buClr>
                <a:schemeClr val="accent1"/>
              </a:buCl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71394" y="1600200"/>
            <a:ext cx="2415405" cy="215966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71394" y="3966502"/>
            <a:ext cx="2415405" cy="215966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980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9093" cy="4525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accent1"/>
              </a:buClr>
              <a:buNone/>
              <a:defRPr sz="2200" baseline="0"/>
            </a:lvl1pPr>
            <a:lvl2pPr marL="630238" indent="-285750">
              <a:buClr>
                <a:schemeClr val="accent1"/>
              </a:buClr>
              <a:buFont typeface="Arial"/>
              <a:buChar char="•"/>
              <a:defRPr sz="1800"/>
            </a:lvl2pPr>
            <a:lvl3pPr marL="914400" indent="-228600">
              <a:buClr>
                <a:schemeClr val="accent1"/>
              </a:buCl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22375" y="1600200"/>
            <a:ext cx="2764426" cy="4525963"/>
          </a:xfrm>
        </p:spPr>
        <p:txBody>
          <a:bodyPr>
            <a:normAutofit/>
          </a:bodyPr>
          <a:lstStyle>
            <a:lvl1pPr marL="0" indent="0" algn="l">
              <a:buClr>
                <a:schemeClr val="accent1"/>
              </a:buClr>
              <a:buNone/>
              <a:defRPr sz="1800" baseline="0"/>
            </a:lvl1pPr>
            <a:lvl2pPr marL="630238" indent="-285750">
              <a:buClr>
                <a:schemeClr val="accent1"/>
              </a:buClr>
              <a:buFont typeface="Arial"/>
              <a:buChar char="•"/>
              <a:defRPr sz="1800"/>
            </a:lvl2pPr>
            <a:lvl3pPr marL="914400" indent="-228600">
              <a:buClr>
                <a:schemeClr val="accent1"/>
              </a:buCl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440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6" descr="UA-primary_no-tag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411913"/>
            <a:ext cx="1347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9093" cy="4525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accent1"/>
              </a:buClr>
              <a:buNone/>
              <a:defRPr sz="2200" b="0" i="0" baseline="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630238" indent="-285750">
              <a:buClr>
                <a:schemeClr val="accent1"/>
              </a:buClr>
              <a:buFont typeface="Arial"/>
              <a:buChar char="•"/>
              <a:defRPr sz="1800"/>
            </a:lvl2pPr>
            <a:lvl3pPr marL="914400" indent="-228600">
              <a:buClr>
                <a:schemeClr val="accent1"/>
              </a:buCl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22375" y="1600200"/>
            <a:ext cx="2764426" cy="4525963"/>
          </a:xfrm>
        </p:spPr>
        <p:txBody>
          <a:bodyPr>
            <a:normAutofit/>
          </a:bodyPr>
          <a:lstStyle>
            <a:lvl1pPr marL="0" indent="0" algn="l">
              <a:buClr>
                <a:schemeClr val="accent1"/>
              </a:buClr>
              <a:buNone/>
              <a:defRPr sz="1800" baseline="0">
                <a:solidFill>
                  <a:srgbClr val="FFFFFF"/>
                </a:solidFill>
              </a:defRPr>
            </a:lvl1pPr>
            <a:lvl2pPr marL="630238" indent="-285750">
              <a:buClr>
                <a:schemeClr val="accent1"/>
              </a:buClr>
              <a:buFont typeface="Arial"/>
              <a:buChar char="•"/>
              <a:defRPr sz="1800"/>
            </a:lvl2pPr>
            <a:lvl3pPr marL="914400" indent="-228600">
              <a:buClr>
                <a:schemeClr val="accent1"/>
              </a:buCl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782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6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5838" y="1885950"/>
            <a:ext cx="1201737" cy="3565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7575" y="1885950"/>
            <a:ext cx="5829300" cy="3565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8908286">
            <a:off x="2046288" y="2200275"/>
            <a:ext cx="282575" cy="282575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3625" y="769934"/>
            <a:ext cx="703060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37891" y="2141552"/>
            <a:ext cx="4924769" cy="2980991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chemeClr val="accent1"/>
              </a:buClr>
              <a:defRPr sz="2200"/>
            </a:lvl1pPr>
            <a:lvl2pPr marL="630238" indent="-285750">
              <a:lnSpc>
                <a:spcPts val="2900"/>
              </a:lnSpc>
              <a:buClr>
                <a:schemeClr val="accent1"/>
              </a:buClr>
              <a:buFont typeface="Arial"/>
              <a:buChar char="•"/>
              <a:defRPr sz="1800"/>
            </a:lvl2pPr>
            <a:lvl3pPr marL="914400" indent="-228600">
              <a:lnSpc>
                <a:spcPts val="2900"/>
              </a:lnSpc>
              <a:buClr>
                <a:schemeClr val="accent1"/>
              </a:buCl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Vertical Text Placeholder 17"/>
          <p:cNvSpPr>
            <a:spLocks noGrp="1"/>
          </p:cNvSpPr>
          <p:nvPr>
            <p:ph type="body" orient="vert" sz="quarter" idx="10"/>
          </p:nvPr>
        </p:nvSpPr>
        <p:spPr>
          <a:xfrm rot="10800000">
            <a:off x="1234190" y="2141551"/>
            <a:ext cx="696210" cy="3032791"/>
          </a:xfrm>
        </p:spPr>
        <p:txBody>
          <a:bodyPr vert="eaVert" anchor="ctr">
            <a:normAutofit/>
          </a:bodyPr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365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8" name="Rectangle 7"/>
          <p:cNvSpPr/>
          <p:nvPr/>
        </p:nvSpPr>
        <p:spPr>
          <a:xfrm>
            <a:off x="0" y="6370638"/>
            <a:ext cx="9144000" cy="48736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Open Sans"/>
            </a:endParaRPr>
          </a:p>
        </p:txBody>
      </p:sp>
      <p:pic>
        <p:nvPicPr>
          <p:cNvPr id="1029" name="Picture 8" descr="UA-primary_no-tag_REV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411913"/>
            <a:ext cx="1347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6" r:id="rId4"/>
    <p:sldLayoutId id="2147483667" r:id="rId5"/>
    <p:sldLayoutId id="2147483668" r:id="rId6"/>
    <p:sldLayoutId id="2147483673" r:id="rId7"/>
    <p:sldLayoutId id="2147483669" r:id="rId8"/>
    <p:sldLayoutId id="214748367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accent1"/>
          </a:solidFill>
          <a:latin typeface="CartoGothic Std Bold"/>
          <a:ea typeface="MS PGothic" pitchFamily="34" charset="-128"/>
          <a:cs typeface="CartoGothic Std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accent1"/>
          </a:solidFill>
          <a:latin typeface="CartoGothic Std Bold" pitchFamily="2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lnSpc>
          <a:spcPct val="120000"/>
        </a:lnSpc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Open Sans Light"/>
          <a:ea typeface="MS PGothic" pitchFamily="34" charset="-128"/>
          <a:cs typeface="Open Sans Light"/>
        </a:defRPr>
      </a:lvl1pPr>
      <a:lvl2pPr marL="742950" indent="-285750" algn="l" defTabSz="457200" rtl="0" eaLnBrk="1" fontAlgn="base" hangingPunct="1">
        <a:lnSpc>
          <a:spcPct val="120000"/>
        </a:lnSpc>
        <a:spcBef>
          <a:spcPct val="200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Open Sans Light"/>
          <a:ea typeface="MS PGothic" pitchFamily="34" charset="-128"/>
          <a:cs typeface="Open Sans Light"/>
        </a:defRPr>
      </a:lvl2pPr>
      <a:lvl3pPr marL="1143000" indent="-228600" algn="l" defTabSz="457200" rtl="0" eaLnBrk="1" fontAlgn="base" hangingPunct="1">
        <a:lnSpc>
          <a:spcPct val="120000"/>
        </a:lnSpc>
        <a:spcBef>
          <a:spcPct val="200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Open Sans Light"/>
          <a:ea typeface="MS PGothic" pitchFamily="34" charset="-128"/>
          <a:cs typeface="Open Sans Light"/>
        </a:defRPr>
      </a:lvl3pPr>
      <a:lvl4pPr marL="1600200" indent="-228600" algn="l" defTabSz="457200" rtl="0" eaLnBrk="1" fontAlgn="base" hangingPunct="1">
        <a:lnSpc>
          <a:spcPct val="120000"/>
        </a:lnSpc>
        <a:spcBef>
          <a:spcPct val="200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Open Sans Light"/>
          <a:ea typeface="MS PGothic" pitchFamily="34" charset="-128"/>
          <a:cs typeface="Open Sans Light"/>
        </a:defRPr>
      </a:lvl4pPr>
      <a:lvl5pPr marL="2057400" indent="-228600" algn="l" defTabSz="457200" rtl="0" eaLnBrk="1" fontAlgn="base" hangingPunct="1">
        <a:lnSpc>
          <a:spcPct val="120000"/>
        </a:lnSpc>
        <a:spcBef>
          <a:spcPct val="200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Open Sans Light"/>
          <a:ea typeface="MS PGothic" pitchFamily="34" charset="-128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6&amp;v=agZLlNFwXa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6693" y="4559121"/>
            <a:ext cx="8151812" cy="2150771"/>
          </a:xfrm>
        </p:spPr>
        <p:txBody>
          <a:bodyPr>
            <a:normAutofit/>
          </a:bodyPr>
          <a:lstStyle/>
          <a:p>
            <a:r>
              <a:rPr lang="en-CA" altLang="en-US" sz="4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FITR 2017</a:t>
            </a:r>
            <a:r>
              <a:rPr lang="en-CA" altLang="en-US" sz="4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CA" altLang="en-US" sz="4800" b="1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CA" altLang="en-US" sz="4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Responsible Travel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66" b="13966"/>
          <a:stretch>
            <a:fillRect/>
          </a:stretch>
        </p:blipFill>
        <p:spPr/>
      </p:pic>
      <p:pic>
        <p:nvPicPr>
          <p:cNvPr id="7" name="Picture 6" descr="Logo-InterestingTimes-negat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3" y="3141785"/>
            <a:ext cx="5708972" cy="356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46"/>
            <a:ext cx="9144000" cy="6328611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296214" y="-64901"/>
            <a:ext cx="77197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FFFFFF"/>
                </a:solidFill>
                <a:latin typeface="CartoGothic Std Bold"/>
                <a:ea typeface="MS PGothic" pitchFamily="34" charset="-128"/>
                <a:cs typeface="CartoGothic Std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9pPr>
          </a:lstStyle>
          <a:p>
            <a:r>
              <a:rPr lang="en-CA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 INSEAMNA PENTRU NOI TURISMUL RESPONSABIL:</a:t>
            </a:r>
            <a:endParaRPr lang="en-CA" b="1" dirty="0" smtClean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1908"/>
            <a:ext cx="4325815" cy="424731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Tururi</a:t>
            </a:r>
            <a:r>
              <a:rPr lang="en-US" dirty="0" smtClean="0"/>
              <a:t> </a:t>
            </a:r>
            <a:r>
              <a:rPr lang="en-US" dirty="0" err="1" smtClean="0"/>
              <a:t>facute</a:t>
            </a:r>
            <a:r>
              <a:rPr lang="en-US" dirty="0" smtClean="0"/>
              <a:t> in </a:t>
            </a:r>
            <a:r>
              <a:rPr lang="en-US" dirty="0" err="1" smtClean="0"/>
              <a:t>colaborare</a:t>
            </a:r>
            <a:r>
              <a:rPr lang="en-US" dirty="0" smtClean="0"/>
              <a:t> cu </a:t>
            </a:r>
            <a:r>
              <a:rPr lang="en-US" dirty="0" err="1" smtClean="0"/>
              <a:t>alte</a:t>
            </a:r>
            <a:r>
              <a:rPr lang="en-US" dirty="0" smtClean="0"/>
              <a:t> ONG-</a:t>
            </a:r>
            <a:r>
              <a:rPr lang="en-US" dirty="0" err="1" smtClean="0"/>
              <a:t>uri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Experiente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arata</a:t>
            </a:r>
            <a:r>
              <a:rPr lang="en-US" dirty="0" smtClean="0"/>
              <a:t> </a:t>
            </a:r>
            <a:r>
              <a:rPr lang="en-US" dirty="0" err="1" smtClean="0"/>
              <a:t>turistilor</a:t>
            </a:r>
            <a:r>
              <a:rPr lang="en-US" dirty="0" smtClean="0"/>
              <a:t> cum pot </a:t>
            </a:r>
            <a:r>
              <a:rPr lang="en-US" dirty="0" err="1" smtClean="0"/>
              <a:t>ajuta</a:t>
            </a:r>
            <a:r>
              <a:rPr lang="en-US" dirty="0" smtClean="0"/>
              <a:t> </a:t>
            </a:r>
            <a:r>
              <a:rPr lang="en-US" dirty="0" err="1" smtClean="0"/>
              <a:t>comunitatea</a:t>
            </a:r>
            <a:r>
              <a:rPr lang="en-US" dirty="0" smtClean="0"/>
              <a:t> </a:t>
            </a:r>
            <a:r>
              <a:rPr lang="en-US" dirty="0" err="1" smtClean="0"/>
              <a:t>locala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Oportunitati</a:t>
            </a:r>
            <a:r>
              <a:rPr lang="en-US" dirty="0" smtClean="0"/>
              <a:t> si </a:t>
            </a:r>
            <a:r>
              <a:rPr lang="en-US" dirty="0" err="1" smtClean="0"/>
              <a:t>angajare</a:t>
            </a:r>
            <a:r>
              <a:rPr lang="en-US" dirty="0" smtClean="0"/>
              <a:t> </a:t>
            </a:r>
            <a:r>
              <a:rPr lang="en-US" dirty="0" err="1" smtClean="0"/>
              <a:t>pentr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localnici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Interactiuni</a:t>
            </a:r>
            <a:r>
              <a:rPr lang="en-US" dirty="0" smtClean="0"/>
              <a:t>  </a:t>
            </a:r>
            <a:r>
              <a:rPr lang="en-US" dirty="0" err="1" smtClean="0"/>
              <a:t>semnificative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comunitatile</a:t>
            </a:r>
            <a:r>
              <a:rPr lang="en-US" dirty="0" smtClean="0"/>
              <a:t> locale, </a:t>
            </a:r>
            <a:r>
              <a:rPr lang="en-US" dirty="0" err="1" smtClean="0"/>
              <a:t>actori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si </a:t>
            </a:r>
            <a:r>
              <a:rPr lang="en-US" dirty="0" err="1" smtClean="0"/>
              <a:t>turisti</a:t>
            </a:r>
            <a:r>
              <a:rPr lang="en-US" dirty="0" smtClean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Limitarea</a:t>
            </a:r>
            <a:r>
              <a:rPr lang="en-US" dirty="0" smtClean="0"/>
              <a:t> </a:t>
            </a:r>
            <a:r>
              <a:rPr lang="en-US" dirty="0" err="1" smtClean="0"/>
              <a:t>impactului</a:t>
            </a:r>
            <a:r>
              <a:rPr lang="en-US" dirty="0" smtClean="0"/>
              <a:t> </a:t>
            </a:r>
            <a:r>
              <a:rPr lang="en-US" dirty="0" err="1" smtClean="0"/>
              <a:t>activitatilor</a:t>
            </a:r>
            <a:r>
              <a:rPr lang="en-US" dirty="0" smtClean="0"/>
              <a:t> </a:t>
            </a:r>
            <a:r>
              <a:rPr lang="en-US" dirty="0" err="1" smtClean="0"/>
              <a:t>turistice</a:t>
            </a:r>
            <a:r>
              <a:rPr lang="en-US" dirty="0" smtClean="0"/>
              <a:t> la 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dirty="0" err="1" smtClean="0"/>
              <a:t>mediului</a:t>
            </a:r>
            <a:r>
              <a:rPr lang="en-US" dirty="0" smtClean="0"/>
              <a:t> cultural local si </a:t>
            </a:r>
            <a:r>
              <a:rPr lang="en-US" dirty="0" err="1" smtClean="0"/>
              <a:t>folosirea</a:t>
            </a:r>
            <a:r>
              <a:rPr lang="en-US" dirty="0" smtClean="0"/>
              <a:t> de </a:t>
            </a:r>
            <a:r>
              <a:rPr lang="en-US" dirty="0" err="1" smtClean="0"/>
              <a:t>fonduri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acestui</a:t>
            </a:r>
            <a:r>
              <a:rPr lang="en-US" dirty="0" smtClean="0"/>
              <a:t> </a:t>
            </a:r>
            <a:r>
              <a:rPr lang="en-US" dirty="0" err="1" smtClean="0"/>
              <a:t>mediu</a:t>
            </a:r>
            <a:r>
              <a:rPr lang="en-US" dirty="0" smtClean="0"/>
              <a:t>. </a:t>
            </a:r>
          </a:p>
        </p:txBody>
      </p:sp>
      <p:pic>
        <p:nvPicPr>
          <p:cNvPr id="7" name="Picture 6" descr="Logo-InterestingTimes-negative.png"/>
          <p:cNvPicPr>
            <a:picLocks noChangeAspect="1"/>
          </p:cNvPicPr>
          <p:nvPr/>
        </p:nvPicPr>
        <p:blipFill>
          <a:blip r:embed="rId4"/>
          <a:srcRect t="35997" b="40694"/>
          <a:stretch>
            <a:fillRect/>
          </a:stretch>
        </p:blipFill>
        <p:spPr>
          <a:xfrm>
            <a:off x="5498119" y="6217823"/>
            <a:ext cx="4716189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7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za mu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" y="-470"/>
            <a:ext cx="9152083" cy="597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914" y="679938"/>
            <a:ext cx="83747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15407" y="2364144"/>
            <a:ext cx="85567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FFFFFF"/>
                </a:solidFill>
                <a:latin typeface="CartoGothic Std Bold"/>
                <a:ea typeface="MS PGothic" pitchFamily="34" charset="-128"/>
                <a:cs typeface="CartoGothic Std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9pPr>
          </a:lstStyle>
          <a:p>
            <a:r>
              <a:rPr lang="en-CA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        STREET ART</a:t>
            </a:r>
            <a:endParaRPr lang="en-CA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 descr="Logo-InterestingTimes-negative.png"/>
          <p:cNvPicPr>
            <a:picLocks noChangeAspect="1"/>
          </p:cNvPicPr>
          <p:nvPr/>
        </p:nvPicPr>
        <p:blipFill>
          <a:blip r:embed="rId3"/>
          <a:srcRect t="35997" b="40694"/>
          <a:stretch>
            <a:fillRect/>
          </a:stretch>
        </p:blipFill>
        <p:spPr>
          <a:xfrm>
            <a:off x="-937832" y="6217823"/>
            <a:ext cx="4716189" cy="6870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704674"/>
            <a:ext cx="914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Prima </a:t>
            </a:r>
            <a:r>
              <a:rPr lang="en-US" dirty="0" err="1" smtClean="0"/>
              <a:t>noastra</a:t>
            </a:r>
            <a:r>
              <a:rPr lang="en-US" dirty="0" smtClean="0"/>
              <a:t> </a:t>
            </a:r>
            <a:r>
              <a:rPr lang="en-US" dirty="0" err="1" smtClean="0"/>
              <a:t>initiativa</a:t>
            </a:r>
            <a:r>
              <a:rPr lang="en-US" dirty="0" smtClean="0"/>
              <a:t>:  </a:t>
            </a:r>
            <a:r>
              <a:rPr lang="en-US" dirty="0" smtClean="0"/>
              <a:t>Am </a:t>
            </a:r>
            <a:r>
              <a:rPr lang="en-US" dirty="0" err="1" smtClean="0"/>
              <a:t>conceput</a:t>
            </a:r>
            <a:r>
              <a:rPr lang="en-US" dirty="0" smtClean="0"/>
              <a:t> un </a:t>
            </a:r>
            <a:r>
              <a:rPr lang="en-US" dirty="0" err="1" smtClean="0"/>
              <a:t>tur</a:t>
            </a:r>
            <a:r>
              <a:rPr lang="en-US" dirty="0" smtClean="0"/>
              <a:t> </a:t>
            </a:r>
            <a:r>
              <a:rPr lang="en-US" dirty="0" err="1" smtClean="0"/>
              <a:t>pietonal</a:t>
            </a:r>
            <a:r>
              <a:rPr lang="en-US" dirty="0" smtClean="0"/>
              <a:t> care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asigure</a:t>
            </a:r>
            <a:r>
              <a:rPr lang="en-US" dirty="0" smtClean="0"/>
              <a:t> </a:t>
            </a:r>
            <a:r>
              <a:rPr lang="en-US" dirty="0" err="1" smtClean="0"/>
              <a:t>finantarea</a:t>
            </a:r>
            <a:r>
              <a:rPr lang="en-US" dirty="0" smtClean="0"/>
              <a:t> </a:t>
            </a:r>
            <a:r>
              <a:rPr lang="en-US" dirty="0" err="1" smtClean="0"/>
              <a:t>lucrarilor</a:t>
            </a:r>
            <a:r>
              <a:rPr lang="en-US" dirty="0" smtClean="0"/>
              <a:t> de street-art in </a:t>
            </a:r>
            <a:r>
              <a:rPr lang="en-US" dirty="0" err="1" smtClean="0"/>
              <a:t>Bucuresti</a:t>
            </a:r>
            <a:r>
              <a:rPr lang="en-US" dirty="0" smtClean="0"/>
              <a:t>. </a:t>
            </a:r>
            <a:endParaRPr lang="en-A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9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914" y="679938"/>
            <a:ext cx="83747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15407" y="2364144"/>
            <a:ext cx="85567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FFFFFF"/>
                </a:solidFill>
                <a:latin typeface="CartoGothic Std Bold"/>
                <a:ea typeface="MS PGothic" pitchFamily="34" charset="-128"/>
                <a:cs typeface="CartoGothic Std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9pPr>
          </a:lstStyle>
          <a:p>
            <a:r>
              <a:rPr lang="en-CA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        </a:t>
            </a:r>
            <a:endParaRPr lang="en-CA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 descr="Logo-InterestingTimes-negative.png"/>
          <p:cNvPicPr>
            <a:picLocks noChangeAspect="1"/>
          </p:cNvPicPr>
          <p:nvPr/>
        </p:nvPicPr>
        <p:blipFill>
          <a:blip r:embed="rId2"/>
          <a:srcRect t="35997" b="40694"/>
          <a:stretch>
            <a:fillRect/>
          </a:stretch>
        </p:blipFill>
        <p:spPr>
          <a:xfrm>
            <a:off x="-937832" y="6217823"/>
            <a:ext cx="4716189" cy="687069"/>
          </a:xfrm>
          <a:prstGeom prst="rect">
            <a:avLst/>
          </a:prstGeom>
        </p:spPr>
      </p:pic>
      <p:pic>
        <p:nvPicPr>
          <p:cNvPr id="10" name="Picture 9" descr="hedof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" y="11725"/>
            <a:ext cx="9118356" cy="6365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7262" y="5342753"/>
            <a:ext cx="363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hlinkClick r:id="rId3"/>
              </a:rPr>
              <a:t>Making of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2199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8892" y="1852246"/>
            <a:ext cx="47126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/>
              <a:t>Pentru</a:t>
            </a:r>
            <a:r>
              <a:rPr lang="en-US" sz="1700" dirty="0" smtClean="0"/>
              <a:t> ca </a:t>
            </a:r>
            <a:r>
              <a:rPr lang="en-US" sz="1700" dirty="0" err="1" smtClean="0"/>
              <a:t>reprezinta</a:t>
            </a:r>
            <a:r>
              <a:rPr lang="en-US" sz="1700" dirty="0" smtClean="0"/>
              <a:t> o </a:t>
            </a:r>
            <a:r>
              <a:rPr lang="en-US" sz="1700" dirty="0" err="1" smtClean="0"/>
              <a:t>expozitie</a:t>
            </a:r>
            <a:r>
              <a:rPr lang="en-US" sz="1700" dirty="0" smtClean="0"/>
              <a:t> </a:t>
            </a:r>
            <a:r>
              <a:rPr lang="en-US" sz="1700" dirty="0" err="1" smtClean="0"/>
              <a:t>permanenta</a:t>
            </a:r>
            <a:r>
              <a:rPr lang="en-US" sz="1700" dirty="0" smtClean="0"/>
              <a:t> in </a:t>
            </a:r>
            <a:r>
              <a:rPr lang="en-US" sz="1700" dirty="0" err="1" smtClean="0"/>
              <a:t>spatiul</a:t>
            </a:r>
            <a:r>
              <a:rPr lang="en-US" sz="1700" dirty="0" smtClean="0"/>
              <a:t> public/institutional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Este </a:t>
            </a:r>
            <a:r>
              <a:rPr lang="en-US" sz="1700" dirty="0" err="1" smtClean="0"/>
              <a:t>una</a:t>
            </a:r>
            <a:r>
              <a:rPr lang="en-US" sz="1700" dirty="0" smtClean="0"/>
              <a:t> </a:t>
            </a:r>
            <a:r>
              <a:rPr lang="en-US" sz="1700" dirty="0" err="1" smtClean="0"/>
              <a:t>dintre</a:t>
            </a:r>
            <a:r>
              <a:rPr lang="en-US" sz="1700" dirty="0" smtClean="0"/>
              <a:t> </a:t>
            </a:r>
            <a:r>
              <a:rPr lang="en-US" sz="1700" dirty="0" err="1" smtClean="0"/>
              <a:t>cele</a:t>
            </a:r>
            <a:r>
              <a:rPr lang="en-US" sz="1700" dirty="0" smtClean="0"/>
              <a:t> </a:t>
            </a:r>
            <a:r>
              <a:rPr lang="en-US" sz="1700" dirty="0" err="1" smtClean="0"/>
              <a:t>mai</a:t>
            </a:r>
            <a:r>
              <a:rPr lang="en-US" sz="1700" dirty="0" smtClean="0"/>
              <a:t> </a:t>
            </a:r>
            <a:r>
              <a:rPr lang="en-US" sz="1700" dirty="0" err="1" smtClean="0"/>
              <a:t>puternice</a:t>
            </a:r>
            <a:r>
              <a:rPr lang="en-US" sz="1700" dirty="0" smtClean="0"/>
              <a:t> </a:t>
            </a:r>
            <a:r>
              <a:rPr lang="en-US" sz="1700" dirty="0" err="1" smtClean="0"/>
              <a:t>miscari</a:t>
            </a:r>
            <a:r>
              <a:rPr lang="en-US" sz="1700" dirty="0" smtClean="0"/>
              <a:t> </a:t>
            </a:r>
            <a:r>
              <a:rPr lang="en-US" sz="1700" dirty="0" err="1" smtClean="0"/>
              <a:t>artistice</a:t>
            </a:r>
            <a:r>
              <a:rPr lang="en-US" sz="1700" dirty="0" smtClean="0"/>
              <a:t> din </a:t>
            </a:r>
            <a:r>
              <a:rPr lang="en-US" sz="1700" dirty="0" err="1" smtClean="0"/>
              <a:t>cultura</a:t>
            </a:r>
            <a:r>
              <a:rPr lang="en-US" sz="1700" dirty="0" smtClean="0"/>
              <a:t> </a:t>
            </a:r>
            <a:r>
              <a:rPr lang="en-US" sz="1700" dirty="0" err="1" smtClean="0"/>
              <a:t>contemporana</a:t>
            </a:r>
            <a:r>
              <a:rPr lang="en-US" sz="1700" dirty="0" smtClean="0"/>
              <a:t>. </a:t>
            </a:r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Are </a:t>
            </a:r>
            <a:r>
              <a:rPr lang="en-US" sz="1700" dirty="0" err="1" smtClean="0"/>
              <a:t>puterea</a:t>
            </a:r>
            <a:r>
              <a:rPr lang="en-US" sz="1700" dirty="0" smtClean="0"/>
              <a:t> de a </a:t>
            </a:r>
            <a:r>
              <a:rPr lang="en-US" sz="1700" dirty="0" err="1" smtClean="0"/>
              <a:t>schimba</a:t>
            </a:r>
            <a:r>
              <a:rPr lang="en-US" sz="1700" dirty="0" smtClean="0"/>
              <a:t> </a:t>
            </a:r>
            <a:r>
              <a:rPr lang="en-US" sz="1700" dirty="0" err="1" smtClean="0"/>
              <a:t>orasul</a:t>
            </a:r>
            <a:r>
              <a:rPr lang="en-US" sz="1700" dirty="0" smtClean="0"/>
              <a:t> </a:t>
            </a:r>
            <a:r>
              <a:rPr lang="en-US" sz="1700" dirty="0" err="1" smtClean="0"/>
              <a:t>prin</a:t>
            </a:r>
            <a:r>
              <a:rPr lang="en-US" sz="1700" dirty="0" smtClean="0"/>
              <a:t> </a:t>
            </a:r>
            <a:r>
              <a:rPr lang="en-US" sz="1700" dirty="0" err="1" smtClean="0"/>
              <a:t>revitalizare</a:t>
            </a:r>
            <a:r>
              <a:rPr lang="en-US" sz="1700" dirty="0" smtClean="0"/>
              <a:t> 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Este un instrume</a:t>
            </a:r>
            <a:r>
              <a:rPr lang="en-US" sz="1700" dirty="0" smtClean="0"/>
              <a:t>nt perfect de </a:t>
            </a:r>
            <a:r>
              <a:rPr lang="en-US" sz="1700" dirty="0" err="1" smtClean="0"/>
              <a:t>atragere</a:t>
            </a:r>
            <a:r>
              <a:rPr lang="en-US" sz="1700" dirty="0" smtClean="0"/>
              <a:t> de </a:t>
            </a:r>
          </a:p>
          <a:p>
            <a:r>
              <a:rPr lang="en-US" sz="1700" dirty="0" err="1" smtClean="0"/>
              <a:t>vizitatori</a:t>
            </a:r>
            <a:r>
              <a:rPr lang="en-US" sz="1700" dirty="0" smtClean="0"/>
              <a:t> </a:t>
            </a:r>
            <a:r>
              <a:rPr lang="en-US" sz="1700" dirty="0" err="1" smtClean="0"/>
              <a:t>intr</a:t>
            </a:r>
            <a:r>
              <a:rPr lang="en-US" sz="1700" dirty="0" smtClean="0"/>
              <a:t>-o </a:t>
            </a:r>
            <a:r>
              <a:rPr lang="en-US" sz="1700" dirty="0" err="1" smtClean="0"/>
              <a:t>destinatie</a:t>
            </a:r>
            <a:r>
              <a:rPr lang="en-US" sz="1700" dirty="0" smtClean="0"/>
              <a:t>. </a:t>
            </a:r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/>
          </a:p>
        </p:txBody>
      </p:sp>
      <p:pic>
        <p:nvPicPr>
          <p:cNvPr id="6" name="Picture 5" descr="11125189_777791805673953_6148444420343567437_n.jpg"/>
          <p:cNvPicPr>
            <a:picLocks noChangeAspect="1"/>
          </p:cNvPicPr>
          <p:nvPr/>
        </p:nvPicPr>
        <p:blipFill>
          <a:blip r:embed="rId2"/>
          <a:srcRect r="10199" b="20684"/>
          <a:stretch>
            <a:fillRect/>
          </a:stretch>
        </p:blipFill>
        <p:spPr>
          <a:xfrm>
            <a:off x="0" y="-11722"/>
            <a:ext cx="4618892" cy="6377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9539" y="609599"/>
            <a:ext cx="3751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</a:t>
            </a:r>
            <a:r>
              <a:rPr lang="en-US" sz="36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</a:t>
            </a:r>
            <a:r>
              <a:rPr lang="en-US" sz="36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Street-Art</a:t>
            </a:r>
            <a:r>
              <a:rPr lang="en-US" sz="36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</a:t>
            </a:r>
          </a:p>
        </p:txBody>
      </p:sp>
      <p:pic>
        <p:nvPicPr>
          <p:cNvPr id="8" name="Picture 7" descr="Logo-InterestingTimes-negative.png"/>
          <p:cNvPicPr>
            <a:picLocks noChangeAspect="1"/>
          </p:cNvPicPr>
          <p:nvPr/>
        </p:nvPicPr>
        <p:blipFill>
          <a:blip r:embed="rId3"/>
          <a:srcRect t="35997" b="40694"/>
          <a:stretch>
            <a:fillRect/>
          </a:stretch>
        </p:blipFill>
        <p:spPr>
          <a:xfrm>
            <a:off x="-937832" y="6217823"/>
            <a:ext cx="4716189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93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za mu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563"/>
            <a:ext cx="9144000" cy="5148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914" y="679938"/>
            <a:ext cx="83747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20914" y="54713"/>
            <a:ext cx="85567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FFFFFF"/>
                </a:solidFill>
                <a:latin typeface="CartoGothic Std Bold"/>
                <a:ea typeface="MS PGothic" pitchFamily="34" charset="-128"/>
                <a:cs typeface="CartoGothic Std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9pPr>
          </a:lstStyle>
          <a:p>
            <a:r>
              <a:rPr lang="en-CA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        </a:t>
            </a:r>
            <a:endParaRPr lang="en-CA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4730" y="0"/>
            <a:ext cx="9728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OUTCAST TOUR</a:t>
            </a:r>
          </a:p>
          <a:p>
            <a:pPr algn="ctr"/>
            <a:r>
              <a:rPr lang="en-US" sz="28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Probleme</a:t>
            </a:r>
            <a:r>
              <a:rPr lang="en-US" sz="28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 </a:t>
            </a:r>
            <a:r>
              <a:rPr lang="en-US" sz="28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solutii</a:t>
            </a:r>
            <a:endParaRPr lang="en-US" sz="2800" b="1" dirty="0" smtClean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13" descr="Logo-InterestingTimes-negative.png"/>
          <p:cNvPicPr>
            <a:picLocks noChangeAspect="1"/>
          </p:cNvPicPr>
          <p:nvPr/>
        </p:nvPicPr>
        <p:blipFill>
          <a:blip r:embed="rId3"/>
          <a:srcRect t="35997" b="40694"/>
          <a:stretch>
            <a:fillRect/>
          </a:stretch>
        </p:blipFill>
        <p:spPr>
          <a:xfrm>
            <a:off x="-937832" y="6217823"/>
            <a:ext cx="4716189" cy="6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9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238892" y="131657"/>
            <a:ext cx="8556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FFFFFF"/>
                </a:solidFill>
                <a:latin typeface="CartoGothic Std Bold"/>
                <a:ea typeface="MS PGothic" pitchFamily="34" charset="-128"/>
                <a:cs typeface="CartoGothic Std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accent1"/>
                </a:solidFill>
                <a:latin typeface="CartoGothic Std Bold" pitchFamily="2" charset="0"/>
                <a:ea typeface="MS PGothic" pitchFamily="34" charset="-128"/>
              </a:defRPr>
            </a:lvl9pPr>
          </a:lstStyle>
          <a:p>
            <a:r>
              <a:rPr lang="en-CA" sz="24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Viata</a:t>
            </a:r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CA" sz="24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fara</a:t>
            </a:r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CA" sz="24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adapost</a:t>
            </a:r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</a:t>
            </a:r>
            <a:r>
              <a:rPr lang="en-CA" sz="24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problema</a:t>
            </a:r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CA" sz="2400" b="1" dirty="0" err="1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moderna</a:t>
            </a:r>
            <a:endParaRPr lang="en-CA" sz="2400" b="1" dirty="0" smtClean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8892" y="593322"/>
            <a:ext cx="8685391" cy="1969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Bucurestiul</a:t>
            </a:r>
            <a:r>
              <a:rPr lang="en-US" sz="1500" dirty="0" smtClean="0">
                <a:latin typeface="inherit"/>
                <a:cs typeface="Arial" pitchFamily="34" charset="0"/>
              </a:rPr>
              <a:t> a </a:t>
            </a:r>
            <a:r>
              <a:rPr lang="en-US" sz="1500" dirty="0" err="1" smtClean="0">
                <a:latin typeface="inherit"/>
                <a:cs typeface="Arial" pitchFamily="34" charset="0"/>
              </a:rPr>
              <a:t>avut</a:t>
            </a:r>
            <a:r>
              <a:rPr lang="en-US" sz="1500" dirty="0" smtClean="0">
                <a:latin typeface="inherit"/>
                <a:cs typeface="Arial" pitchFamily="34" charset="0"/>
              </a:rPr>
              <a:t> si </a:t>
            </a:r>
            <a:r>
              <a:rPr lang="en-US" sz="1500" dirty="0" smtClean="0">
                <a:latin typeface="inherit"/>
                <a:cs typeface="Arial" pitchFamily="34" charset="0"/>
              </a:rPr>
              <a:t>are o mare </a:t>
            </a:r>
            <a:r>
              <a:rPr lang="en-US" sz="1500" dirty="0" err="1" smtClean="0">
                <a:latin typeface="inherit"/>
                <a:cs typeface="Arial" pitchFamily="34" charset="0"/>
              </a:rPr>
              <a:t>problema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smtClean="0">
                <a:latin typeface="inherit"/>
                <a:cs typeface="Arial" pitchFamily="34" charset="0"/>
              </a:rPr>
              <a:t>cu </a:t>
            </a:r>
            <a:r>
              <a:rPr lang="en-US" sz="1500" dirty="0" err="1" smtClean="0">
                <a:latin typeface="inherit"/>
                <a:cs typeface="Arial" pitchFamily="34" charset="0"/>
              </a:rPr>
              <a:t>gasirea</a:t>
            </a:r>
            <a:r>
              <a:rPr lang="en-US" sz="1500" dirty="0" smtClean="0">
                <a:latin typeface="inherit"/>
                <a:cs typeface="Arial" pitchFamily="34" charset="0"/>
              </a:rPr>
              <a:t> de </a:t>
            </a:r>
            <a:r>
              <a:rPr lang="en-US" sz="1500" dirty="0" err="1" smtClean="0">
                <a:latin typeface="inherit"/>
                <a:cs typeface="Arial" pitchFamily="34" charset="0"/>
              </a:rPr>
              <a:t>solutii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pentru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persoanele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fara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adapost</a:t>
            </a:r>
            <a:r>
              <a:rPr lang="en-US" sz="1500" dirty="0" smtClean="0">
                <a:latin typeface="inherit"/>
                <a:cs typeface="Arial" pitchFamily="34" charset="0"/>
              </a:rPr>
              <a:t>. </a:t>
            </a:r>
            <a:endParaRPr kumimoji="0" lang="en-US" sz="1500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500" dirty="0" smtClean="0"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500" dirty="0" err="1" smtClean="0">
                <a:latin typeface="inherit"/>
                <a:cs typeface="Arial" pitchFamily="34" charset="0"/>
              </a:rPr>
              <a:t>Bucurestiul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continua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sa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creasca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ca si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destinatie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turistica</a:t>
            </a:r>
            <a:endParaRPr lang="en-US" sz="1500" dirty="0" smtClean="0"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500" dirty="0" err="1" smtClean="0">
                <a:latin typeface="inherit"/>
                <a:cs typeface="Arial" pitchFamily="34" charset="0"/>
              </a:rPr>
              <a:t>Asa</a:t>
            </a:r>
            <a:r>
              <a:rPr lang="en-US" sz="1500" dirty="0" smtClean="0">
                <a:latin typeface="inherit"/>
                <a:cs typeface="Arial" pitchFamily="34" charset="0"/>
              </a:rPr>
              <a:t> ca ne-am </a:t>
            </a:r>
            <a:r>
              <a:rPr lang="en-US" sz="1500" dirty="0" err="1" smtClean="0">
                <a:latin typeface="inherit"/>
                <a:cs typeface="Arial" pitchFamily="34" charset="0"/>
              </a:rPr>
              <a:t>decis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sa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folosim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turismul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pentru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incerca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sa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rezolvam</a:t>
            </a:r>
            <a:r>
              <a:rPr lang="en-US" sz="1500" dirty="0" smtClean="0">
                <a:latin typeface="inherit"/>
                <a:cs typeface="Arial" pitchFamily="34" charset="0"/>
              </a:rPr>
              <a:t> o </a:t>
            </a:r>
            <a:r>
              <a:rPr lang="en-US" sz="1500" dirty="0" err="1" smtClean="0">
                <a:latin typeface="inherit"/>
                <a:cs typeface="Arial" pitchFamily="34" charset="0"/>
              </a:rPr>
              <a:t>problema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sociala</a:t>
            </a:r>
            <a:r>
              <a:rPr lang="en-US" sz="1500" dirty="0" smtClean="0">
                <a:latin typeface="inherit"/>
                <a:cs typeface="Arial" pitchFamily="34" charset="0"/>
              </a:rPr>
              <a:t>. </a:t>
            </a:r>
            <a:endParaRPr lang="en-US" sz="1500" dirty="0" smtClean="0"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500" dirty="0" err="1" smtClean="0">
                <a:latin typeface="inherit"/>
                <a:cs typeface="Arial" pitchFamily="34" charset="0"/>
              </a:rPr>
              <a:t>Inspirandu</a:t>
            </a:r>
            <a:r>
              <a:rPr lang="en-US" sz="1500" dirty="0" smtClean="0">
                <a:latin typeface="inherit"/>
                <a:cs typeface="Arial" pitchFamily="34" charset="0"/>
              </a:rPr>
              <a:t>-ne din </a:t>
            </a:r>
            <a:r>
              <a:rPr lang="en-US" sz="1500" dirty="0" err="1" smtClean="0">
                <a:latin typeface="inherit"/>
                <a:cs typeface="Arial" pitchFamily="34" charset="0"/>
              </a:rPr>
              <a:t>orase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precum</a:t>
            </a:r>
            <a:r>
              <a:rPr lang="en-US" sz="1500" dirty="0" smtClean="0">
                <a:latin typeface="inherit"/>
                <a:cs typeface="Arial" pitchFamily="34" charset="0"/>
              </a:rPr>
              <a:t> Barcelona, Sydney </a:t>
            </a:r>
            <a:r>
              <a:rPr lang="en-US" sz="1500" dirty="0" err="1" smtClean="0">
                <a:latin typeface="inherit"/>
                <a:cs typeface="Arial" pitchFamily="34" charset="0"/>
              </a:rPr>
              <a:t>sau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Praga</a:t>
            </a:r>
            <a:r>
              <a:rPr lang="en-US" sz="1500" dirty="0" smtClean="0">
                <a:latin typeface="inherit"/>
                <a:cs typeface="Arial" pitchFamily="34" charset="0"/>
              </a:rPr>
              <a:t> am </a:t>
            </a:r>
            <a:r>
              <a:rPr lang="en-US" sz="1500" dirty="0" err="1" smtClean="0">
                <a:latin typeface="inherit"/>
                <a:cs typeface="Arial" pitchFamily="34" charset="0"/>
              </a:rPr>
              <a:t>creat</a:t>
            </a:r>
            <a:r>
              <a:rPr lang="en-US" sz="1500" dirty="0" smtClean="0">
                <a:latin typeface="inherit"/>
                <a:cs typeface="Arial" pitchFamily="34" charset="0"/>
              </a:rPr>
              <a:t> un </a:t>
            </a:r>
            <a:r>
              <a:rPr lang="en-US" sz="1500" dirty="0" err="1" smtClean="0">
                <a:latin typeface="inherit"/>
                <a:cs typeface="Arial" pitchFamily="34" charset="0"/>
              </a:rPr>
              <a:t>tur</a:t>
            </a:r>
            <a:r>
              <a:rPr lang="en-US" sz="1500" dirty="0" smtClean="0">
                <a:latin typeface="inherit"/>
                <a:cs typeface="Arial" pitchFamily="34" charset="0"/>
              </a:rPr>
              <a:t> care </a:t>
            </a:r>
            <a:r>
              <a:rPr lang="en-US" sz="1500" dirty="0" err="1" smtClean="0">
                <a:latin typeface="inherit"/>
                <a:cs typeface="Arial" pitchFamily="34" charset="0"/>
              </a:rPr>
              <a:t>sa</a:t>
            </a:r>
            <a:r>
              <a:rPr lang="en-US" sz="1500" dirty="0" smtClean="0">
                <a:latin typeface="inherit"/>
                <a:cs typeface="Arial" pitchFamily="34" charset="0"/>
              </a:rPr>
              <a:t> </a:t>
            </a:r>
            <a:r>
              <a:rPr lang="en-US" sz="1500" dirty="0" err="1" smtClean="0">
                <a:latin typeface="inherit"/>
                <a:cs typeface="Arial" pitchFamily="34" charset="0"/>
              </a:rPr>
              <a:t>vorbeasca</a:t>
            </a:r>
            <a:r>
              <a:rPr lang="en-US" sz="1500" dirty="0" smtClean="0">
                <a:latin typeface="inherit"/>
                <a:cs typeface="Arial" pitchFamily="34" charset="0"/>
              </a:rPr>
              <a:t> 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500" dirty="0" err="1" smtClean="0">
                <a:latin typeface="inherit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ersoana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I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despre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problema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oamenilor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fara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adapost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din </a:t>
            </a:r>
            <a:r>
              <a:rPr kumimoji="0" lang="en-US" sz="1500" b="0" i="0" u="none" strike="noStrike" cap="none" normalizeH="0" dirty="0" err="1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Bucuresti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.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effectLst/>
                <a:latin typeface="inherit"/>
                <a:cs typeface="Arial" pitchFamily="34" charset="0"/>
              </a:rPr>
              <a:t> </a:t>
            </a:r>
            <a:endParaRPr lang="en-US" sz="1500" dirty="0" smtClean="0"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892" y="2563092"/>
            <a:ext cx="3065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Cum: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8892" y="3024757"/>
            <a:ext cx="8556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600" dirty="0" err="1" smtClean="0">
                <a:latin typeface="inherit"/>
                <a:cs typeface="Arial" pitchFamily="34" charset="0"/>
              </a:rPr>
              <a:t>Fundatia</a:t>
            </a:r>
            <a:r>
              <a:rPr lang="en-US" sz="1600" dirty="0" smtClean="0">
                <a:latin typeface="inherit"/>
                <a:cs typeface="Arial" pitchFamily="34" charset="0"/>
              </a:rPr>
              <a:t> PARADA </a:t>
            </a:r>
            <a:r>
              <a:rPr lang="en-US" sz="1600" dirty="0" err="1" smtClean="0">
                <a:latin typeface="inherit"/>
                <a:cs typeface="Arial" pitchFamily="34" charset="0"/>
              </a:rPr>
              <a:t>este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unul</a:t>
            </a:r>
            <a:r>
              <a:rPr lang="en-US" sz="1600" dirty="0" smtClean="0">
                <a:latin typeface="inherit"/>
                <a:cs typeface="Arial" pitchFamily="34" charset="0"/>
              </a:rPr>
              <a:t> din </a:t>
            </a:r>
            <a:r>
              <a:rPr lang="en-US" sz="1600" dirty="0" err="1" smtClean="0">
                <a:latin typeface="inherit"/>
                <a:cs typeface="Arial" pitchFamily="34" charset="0"/>
              </a:rPr>
              <a:t>liderii</a:t>
            </a:r>
            <a:r>
              <a:rPr lang="en-US" sz="1600" dirty="0" smtClean="0">
                <a:latin typeface="inherit"/>
                <a:cs typeface="Arial" pitchFamily="34" charset="0"/>
              </a:rPr>
              <a:t> in </a:t>
            </a:r>
            <a:r>
              <a:rPr lang="en-US" sz="1600" dirty="0" err="1" smtClean="0">
                <a:latin typeface="inherit"/>
                <a:cs typeface="Arial" pitchFamily="34" charset="0"/>
              </a:rPr>
              <a:t>domeniul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reintegrarii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sociale</a:t>
            </a:r>
            <a:r>
              <a:rPr lang="en-US" sz="1600" dirty="0" smtClean="0">
                <a:latin typeface="inherit"/>
                <a:cs typeface="Arial" pitchFamily="34" charset="0"/>
              </a:rPr>
              <a:t> si </a:t>
            </a:r>
            <a:r>
              <a:rPr lang="en-US" sz="1600" dirty="0" err="1" smtClean="0">
                <a:latin typeface="inherit"/>
                <a:cs typeface="Arial" pitchFamily="34" charset="0"/>
              </a:rPr>
              <a:t>profesionale</a:t>
            </a:r>
            <a:r>
              <a:rPr lang="en-US" sz="1600" dirty="0" smtClean="0">
                <a:latin typeface="inherit"/>
                <a:cs typeface="Arial" pitchFamily="34" charset="0"/>
              </a:rPr>
              <a:t> din Romania. </a:t>
            </a:r>
            <a:endParaRPr lang="en-US" sz="1600" dirty="0" smtClean="0">
              <a:latin typeface="inherit"/>
              <a:cs typeface="Arial" pitchFamily="34" charset="0"/>
            </a:endParaRPr>
          </a:p>
          <a:p>
            <a:pPr lvl="0" defTabSz="914400"/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endParaRPr lang="en-US" sz="1600" dirty="0" smtClean="0">
              <a:latin typeface="inherit"/>
              <a:cs typeface="Arial" pitchFamily="34" charset="0"/>
            </a:endParaRPr>
          </a:p>
          <a:p>
            <a:pPr lvl="0" defTabSz="914400"/>
            <a:r>
              <a:rPr lang="en-US" sz="1600" dirty="0" smtClean="0">
                <a:latin typeface="inherit"/>
                <a:cs typeface="Arial" pitchFamily="34" charset="0"/>
              </a:rPr>
              <a:t>In </a:t>
            </a:r>
            <a:r>
              <a:rPr lang="en-US" sz="1600" dirty="0" err="1" smtClean="0">
                <a:latin typeface="inherit"/>
                <a:cs typeface="Arial" pitchFamily="34" charset="0"/>
              </a:rPr>
              <a:t>colaborare</a:t>
            </a:r>
            <a:r>
              <a:rPr lang="en-US" sz="1600" dirty="0" smtClean="0">
                <a:latin typeface="inherit"/>
                <a:cs typeface="Arial" pitchFamily="34" charset="0"/>
              </a:rPr>
              <a:t> cu </a:t>
            </a:r>
            <a:r>
              <a:rPr lang="en-US" sz="1600" dirty="0" err="1" smtClean="0">
                <a:latin typeface="inherit"/>
                <a:cs typeface="Arial" pitchFamily="34" charset="0"/>
              </a:rPr>
              <a:t>ei</a:t>
            </a:r>
            <a:r>
              <a:rPr lang="en-US" sz="1600" dirty="0" smtClean="0">
                <a:latin typeface="inherit"/>
                <a:cs typeface="Arial" pitchFamily="34" charset="0"/>
              </a:rPr>
              <a:t> am </a:t>
            </a:r>
            <a:r>
              <a:rPr lang="en-US" sz="1600" dirty="0" err="1" smtClean="0">
                <a:latin typeface="inherit"/>
                <a:cs typeface="Arial" pitchFamily="34" charset="0"/>
              </a:rPr>
              <a:t>cautat</a:t>
            </a:r>
            <a:r>
              <a:rPr lang="en-US" sz="1600" dirty="0" smtClean="0">
                <a:latin typeface="inherit"/>
                <a:cs typeface="Arial" pitchFamily="34" charset="0"/>
              </a:rPr>
              <a:t> si </a:t>
            </a:r>
            <a:r>
              <a:rPr lang="en-US" sz="1600" dirty="0" err="1" smtClean="0">
                <a:latin typeface="inherit"/>
                <a:cs typeface="Arial" pitchFamily="34" charset="0"/>
              </a:rPr>
              <a:t>pregatit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persoane</a:t>
            </a:r>
            <a:r>
              <a:rPr lang="en-US" sz="1600" dirty="0" smtClean="0">
                <a:latin typeface="inherit"/>
                <a:cs typeface="Arial" pitchFamily="34" charset="0"/>
              </a:rPr>
              <a:t> care </a:t>
            </a:r>
            <a:r>
              <a:rPr lang="en-US" sz="1600" dirty="0" err="1" smtClean="0">
                <a:latin typeface="inherit"/>
                <a:cs typeface="Arial" pitchFamily="34" charset="0"/>
              </a:rPr>
              <a:t>sa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devina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ghizi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pentru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turistii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straini</a:t>
            </a:r>
            <a:endParaRPr lang="en-US" sz="1600" dirty="0" smtClean="0">
              <a:latin typeface="inherit"/>
              <a:cs typeface="Arial" pitchFamily="34" charset="0"/>
            </a:endParaRPr>
          </a:p>
        </p:txBody>
      </p:sp>
      <p:pic>
        <p:nvPicPr>
          <p:cNvPr id="9" name="Picture 8" descr="Logo-InterestingTimes-negative.png"/>
          <p:cNvPicPr>
            <a:picLocks noChangeAspect="1"/>
          </p:cNvPicPr>
          <p:nvPr/>
        </p:nvPicPr>
        <p:blipFill>
          <a:blip r:embed="rId2"/>
          <a:srcRect t="35997" b="40694"/>
          <a:stretch>
            <a:fillRect/>
          </a:stretch>
        </p:blipFill>
        <p:spPr>
          <a:xfrm>
            <a:off x="-937832" y="6217823"/>
            <a:ext cx="4716189" cy="6870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892" y="4036972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err="1" smtClean="0">
                <a:solidFill>
                  <a:schemeClr val="accent1"/>
                </a:solidFill>
                <a:latin typeface="Open Sans Light" panose="020B0306030504020204" pitchFamily="34" charset="0"/>
              </a:rPr>
              <a:t>Obiective</a:t>
            </a:r>
            <a:r>
              <a:rPr lang="en-CA" sz="2400" b="1" dirty="0" smtClean="0">
                <a:solidFill>
                  <a:schemeClr val="accent1"/>
                </a:solidFill>
                <a:latin typeface="Open Sans Light" panose="020B0306030504020204" pitchFamily="34" charset="0"/>
              </a:rPr>
              <a:t>:</a:t>
            </a:r>
            <a:endParaRPr lang="en-CA" sz="2400" b="1" dirty="0" smtClean="0">
              <a:solidFill>
                <a:schemeClr val="accent1"/>
              </a:solidFill>
              <a:latin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892" y="4498637"/>
            <a:ext cx="8556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inherit"/>
                <a:cs typeface="Arial" pitchFamily="34" charset="0"/>
              </a:rPr>
              <a:t>Un </a:t>
            </a:r>
            <a:r>
              <a:rPr lang="en-US" sz="1600" dirty="0" err="1" smtClean="0">
                <a:latin typeface="inherit"/>
                <a:cs typeface="Arial" pitchFamily="34" charset="0"/>
              </a:rPr>
              <a:t>venit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regulat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pentru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ghid</a:t>
            </a:r>
            <a:endParaRPr lang="en-US" sz="1600" dirty="0" smtClean="0">
              <a:latin typeface="inherit"/>
              <a:cs typeface="Arial" pitchFamily="34" charset="0"/>
            </a:endParaRPr>
          </a:p>
          <a:p>
            <a:endParaRPr lang="en-US" sz="1600" dirty="0" smtClean="0">
              <a:latin typeface="inherit"/>
              <a:cs typeface="Arial" pitchFamily="34" charset="0"/>
            </a:endParaRPr>
          </a:p>
          <a:p>
            <a:r>
              <a:rPr lang="en-US" sz="1600" dirty="0" smtClean="0">
                <a:latin typeface="inherit"/>
                <a:cs typeface="Arial" pitchFamily="34" charset="0"/>
              </a:rPr>
              <a:t>O </a:t>
            </a:r>
            <a:r>
              <a:rPr lang="en-US" sz="1600" dirty="0" err="1" smtClean="0">
                <a:latin typeface="inherit"/>
                <a:cs typeface="Arial" pitchFamily="34" charset="0"/>
              </a:rPr>
              <a:t>prezentare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obiectiva</a:t>
            </a:r>
            <a:r>
              <a:rPr lang="en-US" sz="1600" dirty="0" smtClean="0">
                <a:latin typeface="inherit"/>
                <a:cs typeface="Arial" pitchFamily="34" charset="0"/>
              </a:rPr>
              <a:t> a </a:t>
            </a:r>
            <a:r>
              <a:rPr lang="en-US" sz="1600" dirty="0" err="1" smtClean="0">
                <a:latin typeface="inherit"/>
                <a:cs typeface="Arial" pitchFamily="34" charset="0"/>
              </a:rPr>
              <a:t>situatiei</a:t>
            </a:r>
            <a:r>
              <a:rPr lang="en-US" sz="1600" dirty="0" smtClean="0">
                <a:latin typeface="inherit"/>
                <a:cs typeface="Arial" pitchFamily="34" charset="0"/>
              </a:rPr>
              <a:t>. </a:t>
            </a:r>
            <a:r>
              <a:rPr lang="en-US" sz="1600" dirty="0" err="1" smtClean="0">
                <a:latin typeface="inherit"/>
                <a:cs typeface="Arial" pitchFamily="34" charset="0"/>
              </a:rPr>
              <a:t>Fundatia</a:t>
            </a:r>
            <a:r>
              <a:rPr lang="en-US" sz="1600" dirty="0" smtClean="0">
                <a:latin typeface="inherit"/>
                <a:cs typeface="Arial" pitchFamily="34" charset="0"/>
              </a:rPr>
              <a:t> Parada </a:t>
            </a:r>
            <a:r>
              <a:rPr lang="en-US" sz="1600" dirty="0" err="1" smtClean="0">
                <a:latin typeface="inherit"/>
                <a:cs typeface="Arial" pitchFamily="34" charset="0"/>
              </a:rPr>
              <a:t>joaca</a:t>
            </a:r>
            <a:r>
              <a:rPr lang="en-US" sz="1600" dirty="0" smtClean="0">
                <a:latin typeface="inherit"/>
                <a:cs typeface="Arial" pitchFamily="34" charset="0"/>
              </a:rPr>
              <a:t> un </a:t>
            </a:r>
            <a:r>
              <a:rPr lang="en-US" sz="1600" dirty="0" err="1" smtClean="0">
                <a:latin typeface="inherit"/>
                <a:cs typeface="Arial" pitchFamily="34" charset="0"/>
              </a:rPr>
              <a:t>rol</a:t>
            </a:r>
            <a:r>
              <a:rPr lang="en-US" sz="1600" dirty="0" smtClean="0">
                <a:latin typeface="inherit"/>
                <a:cs typeface="Arial" pitchFamily="34" charset="0"/>
              </a:rPr>
              <a:t> important </a:t>
            </a:r>
            <a:r>
              <a:rPr lang="en-US" sz="1600" dirty="0" err="1" smtClean="0">
                <a:latin typeface="inherit"/>
                <a:cs typeface="Arial" pitchFamily="34" charset="0"/>
              </a:rPr>
              <a:t>aici</a:t>
            </a:r>
            <a:r>
              <a:rPr lang="en-US" sz="1600" dirty="0" smtClean="0">
                <a:latin typeface="inherit"/>
                <a:cs typeface="Arial" pitchFamily="34" charset="0"/>
              </a:rPr>
              <a:t>. </a:t>
            </a:r>
            <a:endParaRPr lang="en-US" sz="1600" dirty="0" smtClean="0">
              <a:latin typeface="inherit"/>
              <a:cs typeface="Arial" pitchFamily="34" charset="0"/>
            </a:endParaRPr>
          </a:p>
          <a:p>
            <a:endParaRPr lang="en-US" sz="1600" dirty="0" smtClean="0">
              <a:latin typeface="inherit"/>
              <a:cs typeface="Arial" pitchFamily="34" charset="0"/>
            </a:endParaRPr>
          </a:p>
          <a:p>
            <a:r>
              <a:rPr lang="en-US" sz="1600" dirty="0" err="1" smtClean="0">
                <a:latin typeface="inherit"/>
                <a:cs typeface="Arial" pitchFamily="34" charset="0"/>
              </a:rPr>
              <a:t>Includere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sociala</a:t>
            </a:r>
            <a:r>
              <a:rPr lang="en-US" sz="1600" dirty="0" smtClean="0">
                <a:latin typeface="inherit"/>
                <a:cs typeface="Arial" pitchFamily="34" charset="0"/>
              </a:rPr>
              <a:t> si </a:t>
            </a:r>
            <a:r>
              <a:rPr lang="en-US" sz="1600" dirty="0" err="1" smtClean="0">
                <a:latin typeface="inherit"/>
                <a:cs typeface="Arial" pitchFamily="34" charset="0"/>
              </a:rPr>
              <a:t>profesionala</a:t>
            </a:r>
            <a:r>
              <a:rPr lang="en-US" sz="1600" dirty="0" smtClean="0">
                <a:latin typeface="inherit"/>
                <a:cs typeface="Arial" pitchFamily="34" charset="0"/>
              </a:rPr>
              <a:t>. </a:t>
            </a:r>
          </a:p>
          <a:p>
            <a:endParaRPr lang="en-US" sz="1600" dirty="0" smtClean="0">
              <a:latin typeface="inherit"/>
              <a:cs typeface="Arial" pitchFamily="34" charset="0"/>
            </a:endParaRPr>
          </a:p>
          <a:p>
            <a:r>
              <a:rPr lang="en-US" sz="1600" dirty="0" err="1" smtClean="0">
                <a:latin typeface="inherit"/>
                <a:cs typeface="Arial" pitchFamily="34" charset="0"/>
              </a:rPr>
              <a:t>Vizitarea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obiectivelor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turistice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importante</a:t>
            </a:r>
            <a:r>
              <a:rPr lang="en-US" sz="1600" dirty="0" smtClean="0">
                <a:latin typeface="inherit"/>
                <a:cs typeface="Arial" pitchFamily="34" charset="0"/>
              </a:rPr>
              <a:t> </a:t>
            </a:r>
            <a:r>
              <a:rPr lang="en-US" sz="1600" dirty="0" err="1" smtClean="0">
                <a:latin typeface="inherit"/>
                <a:cs typeface="Arial" pitchFamily="34" charset="0"/>
              </a:rPr>
              <a:t>intr</a:t>
            </a:r>
            <a:r>
              <a:rPr lang="en-US" sz="1600" dirty="0" smtClean="0">
                <a:latin typeface="inherit"/>
                <a:cs typeface="Arial" pitchFamily="34" charset="0"/>
              </a:rPr>
              <a:t>-un mod </a:t>
            </a:r>
            <a:r>
              <a:rPr lang="en-US" sz="1600" dirty="0" err="1" smtClean="0">
                <a:latin typeface="inherit"/>
                <a:cs typeface="Arial" pitchFamily="34" charset="0"/>
              </a:rPr>
              <a:t>inedit</a:t>
            </a:r>
            <a:r>
              <a:rPr lang="en-US" sz="1600" dirty="0" smtClean="0">
                <a:latin typeface="inherit"/>
                <a:cs typeface="Arial" pitchFamily="34" charset="0"/>
              </a:rPr>
              <a:t>.</a:t>
            </a:r>
            <a:endParaRPr lang="en-US" sz="1600" dirty="0" smtClean="0">
              <a:latin typeface="inheri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88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InterestingTimes-negative.png"/>
          <p:cNvPicPr>
            <a:picLocks noChangeAspect="1"/>
          </p:cNvPicPr>
          <p:nvPr/>
        </p:nvPicPr>
        <p:blipFill>
          <a:blip r:embed="rId2"/>
          <a:srcRect t="35997" b="40694"/>
          <a:stretch>
            <a:fillRect/>
          </a:stretch>
        </p:blipFill>
        <p:spPr>
          <a:xfrm>
            <a:off x="-937832" y="6217823"/>
            <a:ext cx="4716189" cy="687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8091" y="2459558"/>
            <a:ext cx="5285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THANK YOU! </a:t>
            </a:r>
            <a:endParaRPr lang="en-US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" y="-93784"/>
            <a:ext cx="9144000" cy="6447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" y="-93784"/>
            <a:ext cx="61897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THANK YOU!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839606"/>
      </p:ext>
    </p:extLst>
  </p:cSld>
  <p:clrMapOvr>
    <a:masterClrMapping/>
  </p:clrMapOvr>
</p:sld>
</file>

<file path=ppt/theme/theme1.xml><?xml version="1.0" encoding="utf-8"?>
<a:theme xmlns:a="http://schemas.openxmlformats.org/drawingml/2006/main" name="UA_template (1)">
  <a:themeElements>
    <a:clrScheme name="UrbanAdventures 1">
      <a:dk1>
        <a:srgbClr val="2F3936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A00027"/>
      </a:accent2>
      <a:accent3>
        <a:srgbClr val="009999"/>
      </a:accent3>
      <a:accent4>
        <a:srgbClr val="CCCCCC"/>
      </a:accent4>
      <a:accent5>
        <a:srgbClr val="999999"/>
      </a:accent5>
      <a:accent6>
        <a:srgbClr val="EA7600"/>
      </a:accent6>
      <a:hlink>
        <a:srgbClr val="CC0033"/>
      </a:hlink>
      <a:folHlink>
        <a:srgbClr val="EA7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UA_template (1)</Template>
  <TotalTime>48347</TotalTime>
  <Words>294</Words>
  <Application>Microsoft Office PowerPoint</Application>
  <PresentationFormat>On-screen Show (4:3)</PresentationFormat>
  <Paragraphs>86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UA_template (1)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W7</cp:lastModifiedBy>
  <cp:revision>444</cp:revision>
  <dcterms:created xsi:type="dcterms:W3CDTF">2015-02-13T19:45:47Z</dcterms:created>
  <dcterms:modified xsi:type="dcterms:W3CDTF">2017-09-27T15:38:41Z</dcterms:modified>
</cp:coreProperties>
</file>